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28803600" cy="43205400"/>
  <p:notesSz cx="7559675" cy="10691813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608">
          <p15:clr>
            <a:srgbClr val="A4A3A4"/>
          </p15:clr>
        </p15:guide>
        <p15:guide id="2" pos="9072">
          <p15:clr>
            <a:srgbClr val="A4A3A4"/>
          </p15:clr>
        </p15:guide>
      </p15:sldGuideLst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7" roundtripDataSignature="AMtx7mge/pwJrVAIpmZOSTP+nJu8KisCx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0" d="100"/>
          <a:sy n="30" d="100"/>
        </p:scale>
        <p:origin x="4992" y="110"/>
      </p:cViewPr>
      <p:guideLst>
        <p:guide orient="horz" pos="13608"/>
        <p:guide pos="907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customschemas.google.com/relationships/presentationmetadata" Target="metadata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ableStyles" Target="tableStyles.xml"/><Relationship Id="rId10" Type="http://schemas.openxmlformats.org/officeDocument/2006/relationships/theme" Target="theme/theme1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60175" y="801875"/>
            <a:ext cx="5040025" cy="40094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 txBox="1">
            <a:spLocks noGrp="1"/>
          </p:cNvSpPr>
          <p:nvPr>
            <p:ph type="body" idx="1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443163" y="801688"/>
            <a:ext cx="2674937" cy="40100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2160360" y="13421520"/>
            <a:ext cx="24482880" cy="926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1440000" y="10109880"/>
            <a:ext cx="25922880" cy="250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2"/>
          <p:cNvSpPr txBox="1">
            <a:spLocks noGrp="1"/>
          </p:cNvSpPr>
          <p:nvPr>
            <p:ph type="title"/>
          </p:nvPr>
        </p:nvSpPr>
        <p:spPr>
          <a:xfrm>
            <a:off x="2160360" y="13421520"/>
            <a:ext cx="24482880" cy="926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12"/>
          <p:cNvSpPr txBox="1">
            <a:spLocks noGrp="1"/>
          </p:cNvSpPr>
          <p:nvPr>
            <p:ph type="body" idx="1"/>
          </p:nvPr>
        </p:nvSpPr>
        <p:spPr>
          <a:xfrm>
            <a:off x="1440000" y="10109880"/>
            <a:ext cx="2592288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12"/>
          <p:cNvSpPr txBox="1">
            <a:spLocks noGrp="1"/>
          </p:cNvSpPr>
          <p:nvPr>
            <p:ph type="body" idx="2"/>
          </p:nvPr>
        </p:nvSpPr>
        <p:spPr>
          <a:xfrm>
            <a:off x="1440000" y="23198400"/>
            <a:ext cx="2592288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3"/>
          <p:cNvSpPr txBox="1">
            <a:spLocks noGrp="1"/>
          </p:cNvSpPr>
          <p:nvPr>
            <p:ph type="title"/>
          </p:nvPr>
        </p:nvSpPr>
        <p:spPr>
          <a:xfrm>
            <a:off x="2160360" y="13421520"/>
            <a:ext cx="24482880" cy="926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body" idx="1"/>
          </p:nvPr>
        </p:nvSpPr>
        <p:spPr>
          <a:xfrm>
            <a:off x="1440000" y="10109880"/>
            <a:ext cx="1265004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body" idx="2"/>
          </p:nvPr>
        </p:nvSpPr>
        <p:spPr>
          <a:xfrm>
            <a:off x="14722920" y="10109880"/>
            <a:ext cx="1265004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13"/>
          <p:cNvSpPr txBox="1">
            <a:spLocks noGrp="1"/>
          </p:cNvSpPr>
          <p:nvPr>
            <p:ph type="body" idx="3"/>
          </p:nvPr>
        </p:nvSpPr>
        <p:spPr>
          <a:xfrm>
            <a:off x="1440000" y="23198400"/>
            <a:ext cx="1265004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13"/>
          <p:cNvSpPr txBox="1">
            <a:spLocks noGrp="1"/>
          </p:cNvSpPr>
          <p:nvPr>
            <p:ph type="body" idx="4"/>
          </p:nvPr>
        </p:nvSpPr>
        <p:spPr>
          <a:xfrm>
            <a:off x="14722920" y="23198400"/>
            <a:ext cx="1265004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>
            <a:spLocks noGrp="1"/>
          </p:cNvSpPr>
          <p:nvPr>
            <p:ph type="title"/>
          </p:nvPr>
        </p:nvSpPr>
        <p:spPr>
          <a:xfrm>
            <a:off x="2160360" y="13421520"/>
            <a:ext cx="24482880" cy="926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4"/>
          <p:cNvSpPr txBox="1">
            <a:spLocks noGrp="1"/>
          </p:cNvSpPr>
          <p:nvPr>
            <p:ph type="body" idx="1"/>
          </p:nvPr>
        </p:nvSpPr>
        <p:spPr>
          <a:xfrm>
            <a:off x="1440000" y="10109880"/>
            <a:ext cx="834696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4"/>
          <p:cNvSpPr txBox="1">
            <a:spLocks noGrp="1"/>
          </p:cNvSpPr>
          <p:nvPr>
            <p:ph type="body" idx="2"/>
          </p:nvPr>
        </p:nvSpPr>
        <p:spPr>
          <a:xfrm>
            <a:off x="10204560" y="10109880"/>
            <a:ext cx="834696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14"/>
          <p:cNvSpPr txBox="1">
            <a:spLocks noGrp="1"/>
          </p:cNvSpPr>
          <p:nvPr>
            <p:ph type="body" idx="3"/>
          </p:nvPr>
        </p:nvSpPr>
        <p:spPr>
          <a:xfrm>
            <a:off x="18969480" y="10109880"/>
            <a:ext cx="834696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4"/>
          <p:cNvSpPr txBox="1">
            <a:spLocks noGrp="1"/>
          </p:cNvSpPr>
          <p:nvPr>
            <p:ph type="body" idx="4"/>
          </p:nvPr>
        </p:nvSpPr>
        <p:spPr>
          <a:xfrm>
            <a:off x="1440000" y="23198400"/>
            <a:ext cx="834696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body" idx="5"/>
          </p:nvPr>
        </p:nvSpPr>
        <p:spPr>
          <a:xfrm>
            <a:off x="10204560" y="23198400"/>
            <a:ext cx="834696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body" idx="6"/>
          </p:nvPr>
        </p:nvSpPr>
        <p:spPr>
          <a:xfrm>
            <a:off x="18969480" y="23198400"/>
            <a:ext cx="834696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5"/>
          <p:cNvSpPr txBox="1">
            <a:spLocks noGrp="1"/>
          </p:cNvSpPr>
          <p:nvPr>
            <p:ph type="title"/>
          </p:nvPr>
        </p:nvSpPr>
        <p:spPr>
          <a:xfrm>
            <a:off x="2160360" y="13421520"/>
            <a:ext cx="24482880" cy="926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5"/>
          <p:cNvSpPr txBox="1">
            <a:spLocks noGrp="1"/>
          </p:cNvSpPr>
          <p:nvPr>
            <p:ph type="body" idx="1"/>
          </p:nvPr>
        </p:nvSpPr>
        <p:spPr>
          <a:xfrm>
            <a:off x="1440000" y="10109880"/>
            <a:ext cx="25922880" cy="250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6"/>
          <p:cNvSpPr txBox="1">
            <a:spLocks noGrp="1"/>
          </p:cNvSpPr>
          <p:nvPr>
            <p:ph type="title"/>
          </p:nvPr>
        </p:nvSpPr>
        <p:spPr>
          <a:xfrm>
            <a:off x="2160360" y="13421520"/>
            <a:ext cx="24482880" cy="926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6"/>
          <p:cNvSpPr txBox="1">
            <a:spLocks noGrp="1"/>
          </p:cNvSpPr>
          <p:nvPr>
            <p:ph type="body" idx="1"/>
          </p:nvPr>
        </p:nvSpPr>
        <p:spPr>
          <a:xfrm>
            <a:off x="1440000" y="10109880"/>
            <a:ext cx="12650040" cy="250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6"/>
          <p:cNvSpPr txBox="1">
            <a:spLocks noGrp="1"/>
          </p:cNvSpPr>
          <p:nvPr>
            <p:ph type="body" idx="2"/>
          </p:nvPr>
        </p:nvSpPr>
        <p:spPr>
          <a:xfrm>
            <a:off x="14722920" y="10109880"/>
            <a:ext cx="12650040" cy="250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2160360" y="13421520"/>
            <a:ext cx="24482880" cy="926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8"/>
          <p:cNvSpPr txBox="1">
            <a:spLocks noGrp="1"/>
          </p:cNvSpPr>
          <p:nvPr>
            <p:ph type="subTitle" idx="1"/>
          </p:nvPr>
        </p:nvSpPr>
        <p:spPr>
          <a:xfrm>
            <a:off x="2160360" y="13421520"/>
            <a:ext cx="24482880" cy="4292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9"/>
          <p:cNvSpPr txBox="1">
            <a:spLocks noGrp="1"/>
          </p:cNvSpPr>
          <p:nvPr>
            <p:ph type="title"/>
          </p:nvPr>
        </p:nvSpPr>
        <p:spPr>
          <a:xfrm>
            <a:off x="2160360" y="13421520"/>
            <a:ext cx="24482880" cy="926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9"/>
          <p:cNvSpPr txBox="1">
            <a:spLocks noGrp="1"/>
          </p:cNvSpPr>
          <p:nvPr>
            <p:ph type="body" idx="1"/>
          </p:nvPr>
        </p:nvSpPr>
        <p:spPr>
          <a:xfrm>
            <a:off x="1440000" y="10109880"/>
            <a:ext cx="1265004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2"/>
          </p:nvPr>
        </p:nvSpPr>
        <p:spPr>
          <a:xfrm>
            <a:off x="14722920" y="10109880"/>
            <a:ext cx="12650040" cy="250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body" idx="3"/>
          </p:nvPr>
        </p:nvSpPr>
        <p:spPr>
          <a:xfrm>
            <a:off x="1440000" y="23198400"/>
            <a:ext cx="1265004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0"/>
          <p:cNvSpPr txBox="1">
            <a:spLocks noGrp="1"/>
          </p:cNvSpPr>
          <p:nvPr>
            <p:ph type="title"/>
          </p:nvPr>
        </p:nvSpPr>
        <p:spPr>
          <a:xfrm>
            <a:off x="2160360" y="13421520"/>
            <a:ext cx="24482880" cy="926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1440000" y="10109880"/>
            <a:ext cx="12650040" cy="250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10"/>
          <p:cNvSpPr txBox="1">
            <a:spLocks noGrp="1"/>
          </p:cNvSpPr>
          <p:nvPr>
            <p:ph type="body" idx="2"/>
          </p:nvPr>
        </p:nvSpPr>
        <p:spPr>
          <a:xfrm>
            <a:off x="14722920" y="10109880"/>
            <a:ext cx="1265004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3"/>
          </p:nvPr>
        </p:nvSpPr>
        <p:spPr>
          <a:xfrm>
            <a:off x="14722920" y="23198400"/>
            <a:ext cx="1265004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>
            <a:spLocks noGrp="1"/>
          </p:cNvSpPr>
          <p:nvPr>
            <p:ph type="title"/>
          </p:nvPr>
        </p:nvSpPr>
        <p:spPr>
          <a:xfrm>
            <a:off x="2160360" y="13421520"/>
            <a:ext cx="24482880" cy="926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1"/>
          <p:cNvSpPr txBox="1">
            <a:spLocks noGrp="1"/>
          </p:cNvSpPr>
          <p:nvPr>
            <p:ph type="body" idx="1"/>
          </p:nvPr>
        </p:nvSpPr>
        <p:spPr>
          <a:xfrm>
            <a:off x="1440000" y="10109880"/>
            <a:ext cx="1265004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2"/>
          </p:nvPr>
        </p:nvSpPr>
        <p:spPr>
          <a:xfrm>
            <a:off x="14722920" y="10109880"/>
            <a:ext cx="1265004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3"/>
          </p:nvPr>
        </p:nvSpPr>
        <p:spPr>
          <a:xfrm>
            <a:off x="1440000" y="23198400"/>
            <a:ext cx="25922880" cy="119527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2160360" y="13421520"/>
            <a:ext cx="24482880" cy="9260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1475" tIns="205900" rIns="411475" bIns="20590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dt" idx="10"/>
          </p:nvPr>
        </p:nvSpPr>
        <p:spPr>
          <a:xfrm>
            <a:off x="1440360" y="40044960"/>
            <a:ext cx="6720480" cy="230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1475" tIns="205900" rIns="411475" bIns="2059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ftr" idx="11"/>
          </p:nvPr>
        </p:nvSpPr>
        <p:spPr>
          <a:xfrm>
            <a:off x="9841320" y="40044960"/>
            <a:ext cx="9120960" cy="230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1475" tIns="205900" rIns="411475" bIns="2059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sldNum" idx="12"/>
          </p:nvPr>
        </p:nvSpPr>
        <p:spPr>
          <a:xfrm>
            <a:off x="20642760" y="40044960"/>
            <a:ext cx="6720480" cy="2300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11475" tIns="205900" rIns="411475" bIns="2059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buNone/>
              <a:defRPr sz="54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buNone/>
              <a:defRPr sz="54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buNone/>
              <a:defRPr sz="54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buNone/>
              <a:defRPr sz="54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buNone/>
              <a:defRPr sz="54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buNone/>
              <a:defRPr sz="54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buNone/>
              <a:defRPr sz="54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buNone/>
              <a:defRPr sz="54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buNone/>
              <a:defRPr sz="5400" b="0" i="0" u="none" strike="noStrike" cap="none">
                <a:solidFill>
                  <a:srgbClr val="8B8B8B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" name="Google Shape;10;p2"/>
          <p:cNvSpPr txBox="1">
            <a:spLocks noGrp="1"/>
          </p:cNvSpPr>
          <p:nvPr>
            <p:ph type="body" idx="1"/>
          </p:nvPr>
        </p:nvSpPr>
        <p:spPr>
          <a:xfrm>
            <a:off x="1440000" y="10109880"/>
            <a:ext cx="25922880" cy="250585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1pPr>
            <a:lvl2pPr marL="914400" lvl="1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marL="1371600" lvl="2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marL="1828800" lvl="3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marL="2286000" lvl="4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marL="2743200" lvl="5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marL="3200400" lvl="6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marL="3657600" lvl="7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marL="4114800" lvl="8" indent="-22860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"/>
          <p:cNvSpPr/>
          <p:nvPr/>
        </p:nvSpPr>
        <p:spPr>
          <a:xfrm>
            <a:off x="14766300" y="37925622"/>
            <a:ext cx="13319700" cy="3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/>
              <a:t>Getting Started with Blynk. Disponível em: https://examples.blynk.cc/?board=ESP8266&amp;shield=ESP8266%20WiFi&amp;example=GettingStarted%2FBlynkBlink. Acesso em: 16 ago. 2023.</a:t>
            </a:r>
            <a:endParaRPr sz="4000"/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</p:txBody>
      </p:sp>
      <p:sp>
        <p:nvSpPr>
          <p:cNvPr id="64" name="Google Shape;64;p1"/>
          <p:cNvSpPr/>
          <p:nvPr/>
        </p:nvSpPr>
        <p:spPr>
          <a:xfrm>
            <a:off x="3143122" y="6569783"/>
            <a:ext cx="22546500" cy="175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 i="0" u="none" strike="noStrike" cap="none">
                <a:solidFill>
                  <a:srgbClr val="1F1F1F"/>
                </a:solidFill>
                <a:latin typeface="Verdana"/>
                <a:ea typeface="Verdana"/>
                <a:cs typeface="Verdana"/>
                <a:sym typeface="Verdana"/>
              </a:rPr>
              <a:t>DISPOSITIVO DE SEGURANÇA IOT: PROTEÇÃO E CONFIABILIDADE CONTRA INTRUSOS</a:t>
            </a:r>
            <a:endParaRPr sz="9600" b="1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5" name="Google Shape;65;p1"/>
          <p:cNvSpPr/>
          <p:nvPr/>
        </p:nvSpPr>
        <p:spPr>
          <a:xfrm>
            <a:off x="54157" y="8347692"/>
            <a:ext cx="28724400" cy="15682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Bruno Campos </a:t>
            </a:r>
            <a:r>
              <a:rPr lang="pt-BR" sz="48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Menezes</a:t>
            </a:r>
            <a:r>
              <a:rPr lang="pt-BR" sz="4800" i="0" u="none" strike="noStrike" cap="none" dirty="0" err="1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;</a:t>
            </a:r>
            <a:r>
              <a:rPr lang="pt-BR" sz="48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Gustavo</a:t>
            </a:r>
            <a:r>
              <a:rPr lang="pt-BR" sz="48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pt-BR" sz="48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Michell</a:t>
            </a:r>
            <a:r>
              <a:rPr lang="pt-BR" sz="48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Frois </a:t>
            </a:r>
            <a:r>
              <a:rPr lang="pt-BR" sz="4800" dirty="0" err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Oliveir</a:t>
            </a:r>
            <a:r>
              <a:rPr lang="pt-BR" sz="4800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Barreto</a:t>
            </a:r>
            <a:r>
              <a:rPr lang="pt-BR" sz="480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 </a:t>
            </a:r>
            <a:endParaRPr sz="480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800" i="0" u="none" strike="noStrike" cap="none" dirty="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Pantuza, Lucas </a:t>
            </a:r>
            <a:r>
              <a:rPr lang="pt-BR" sz="4800" i="0" u="none" strike="noStrike" cap="none" dirty="0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(orientador)</a:t>
            </a:r>
            <a:endParaRPr sz="480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66" name="Google Shape;66;p1"/>
          <p:cNvSpPr/>
          <p:nvPr/>
        </p:nvSpPr>
        <p:spPr>
          <a:xfrm>
            <a:off x="576000" y="10049649"/>
            <a:ext cx="13319640" cy="921876"/>
          </a:xfrm>
          <a:prstGeom prst="rect">
            <a:avLst/>
          </a:prstGeom>
          <a:solidFill>
            <a:srgbClr val="5F497A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INTRODUÇÃO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1"/>
          <p:cNvSpPr/>
          <p:nvPr/>
        </p:nvSpPr>
        <p:spPr>
          <a:xfrm>
            <a:off x="576000" y="15971674"/>
            <a:ext cx="13319700" cy="921900"/>
          </a:xfrm>
          <a:prstGeom prst="rect">
            <a:avLst/>
          </a:prstGeom>
          <a:solidFill>
            <a:srgbClr val="5F497A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OBJETIVOS</a:t>
            </a:r>
            <a:endParaRPr sz="5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1"/>
          <p:cNvSpPr/>
          <p:nvPr/>
        </p:nvSpPr>
        <p:spPr>
          <a:xfrm>
            <a:off x="575993" y="23239587"/>
            <a:ext cx="13319700" cy="921900"/>
          </a:xfrm>
          <a:prstGeom prst="rect">
            <a:avLst/>
          </a:prstGeom>
          <a:solidFill>
            <a:srgbClr val="5F497A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METODOLOGIA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"/>
          <p:cNvSpPr/>
          <p:nvPr/>
        </p:nvSpPr>
        <p:spPr>
          <a:xfrm>
            <a:off x="14759807" y="18010180"/>
            <a:ext cx="13319640" cy="921876"/>
          </a:xfrm>
          <a:prstGeom prst="rect">
            <a:avLst/>
          </a:prstGeom>
          <a:solidFill>
            <a:srgbClr val="5F497A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CONCLUSÕES</a:t>
            </a:r>
            <a:endParaRPr sz="54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1"/>
          <p:cNvSpPr/>
          <p:nvPr/>
        </p:nvSpPr>
        <p:spPr>
          <a:xfrm>
            <a:off x="14766265" y="25911632"/>
            <a:ext cx="13319700" cy="921900"/>
          </a:xfrm>
          <a:prstGeom prst="rect">
            <a:avLst/>
          </a:prstGeom>
          <a:solidFill>
            <a:srgbClr val="5F497A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CONSIDERAÇÕES FINAIS</a:t>
            </a:r>
            <a:endParaRPr sz="5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"/>
          <p:cNvSpPr/>
          <p:nvPr/>
        </p:nvSpPr>
        <p:spPr>
          <a:xfrm>
            <a:off x="14759800" y="36588962"/>
            <a:ext cx="13319700" cy="921900"/>
          </a:xfrm>
          <a:prstGeom prst="rect">
            <a:avLst/>
          </a:prstGeom>
          <a:solidFill>
            <a:srgbClr val="5F497A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REFERÊNCIAS</a:t>
            </a:r>
            <a:endParaRPr sz="54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1"/>
          <p:cNvSpPr/>
          <p:nvPr/>
        </p:nvSpPr>
        <p:spPr>
          <a:xfrm>
            <a:off x="576000" y="11098181"/>
            <a:ext cx="13319700" cy="501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latin typeface="Verdana"/>
                <a:ea typeface="Verdana"/>
                <a:cs typeface="Verdana"/>
                <a:sym typeface="Verdana"/>
              </a:rPr>
              <a:t>A preocupação com a segurança é algo frequente na vida dos brasileiros, pensando nisso, é muito comum a utilização de dispositivos de segurança como cercas elétricas, câmeras, alarmes, etc. Entretanto, muitos destes dispositivos tem custo alto, seja do produto ou para sua instalação, desincentivando o proprietário a adquiri-lo.</a:t>
            </a:r>
            <a:endParaRPr sz="400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3" name="Google Shape;73;p1"/>
          <p:cNvSpPr/>
          <p:nvPr/>
        </p:nvSpPr>
        <p:spPr>
          <a:xfrm>
            <a:off x="561243" y="16990344"/>
            <a:ext cx="13349100" cy="541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O objetivo desse projeto é desenvolver um dispositivo de segurança de baixo custo, capaz de avisar caso haja algum intruso em um ambiente. Além disso, o projeto incentiva a familiaridade com os microcontroladores, inspirando o público a buscar conhecer sobre uma ferramenta que pode resolver grandes problemas através da automação, sendo uma solução barata e fácil de ser implementada.</a:t>
            </a:r>
            <a:endParaRPr sz="6000" i="0" u="none" strike="noStrike" cap="none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4" name="Google Shape;74;p1"/>
          <p:cNvSpPr/>
          <p:nvPr/>
        </p:nvSpPr>
        <p:spPr>
          <a:xfrm>
            <a:off x="576000" y="24445525"/>
            <a:ext cx="7623600" cy="55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900">
                <a:latin typeface="Verdana"/>
                <a:ea typeface="Verdana"/>
                <a:cs typeface="Verdana"/>
                <a:sym typeface="Verdana"/>
              </a:rPr>
              <a:t>O sistema usa: Buzzer (1), D</a:t>
            </a:r>
            <a:r>
              <a:rPr lang="pt-BR" sz="39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isplay (2), Teclado matricial (4) e um Sensor de movimento HC-SR501 (5), todos conectados a um </a:t>
            </a:r>
            <a:r>
              <a:rPr lang="pt-BR" sz="390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pt-BR" sz="39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Dispositivo ESP8266 (3). O sensor detecta movimento e envia um sinal para o dispositivo. Se a pessoa que disparou o evento não</a:t>
            </a:r>
            <a:endParaRPr sz="39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5" name="Google Shape;75;p1"/>
          <p:cNvSpPr/>
          <p:nvPr/>
        </p:nvSpPr>
        <p:spPr>
          <a:xfrm>
            <a:off x="14766335" y="19207533"/>
            <a:ext cx="13319700" cy="563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latin typeface="Verdana"/>
                <a:ea typeface="Verdana"/>
                <a:cs typeface="Verdana"/>
                <a:sym typeface="Verdana"/>
              </a:rPr>
              <a:t>Após todos os testes, o dispositivo se mostrou suficiente e eficiente para se chegar no resultado esperado. O sensor utilizado conseguiu captar a presença de movimento com a distância e precisão requerida, o processador foi suficiente para executar o software desenvolvido e a notificação foi corretamente entregue no celular do proprietário. O protótipo é capaz de contribui para a segurança de um ambiente monitorado mesmo sendo de baixo custo.</a:t>
            </a:r>
            <a:endParaRPr sz="4000" i="0" u="none" strike="noStrike" cap="none" dirty="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6" name="Google Shape;76;p1"/>
          <p:cNvSpPr/>
          <p:nvPr/>
        </p:nvSpPr>
        <p:spPr>
          <a:xfrm>
            <a:off x="14757500" y="27072950"/>
            <a:ext cx="13319700" cy="3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>
                <a:latin typeface="Verdana"/>
                <a:ea typeface="Verdana"/>
                <a:cs typeface="Verdana"/>
                <a:sym typeface="Verdana"/>
              </a:rPr>
              <a:t>Este projeto torna </a:t>
            </a:r>
            <a:r>
              <a:rPr lang="pt-BR" sz="400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claro o quão viável é a utilização de </a:t>
            </a:r>
            <a:r>
              <a:rPr lang="pt-BR" sz="4000">
                <a:latin typeface="Verdana"/>
                <a:ea typeface="Verdana"/>
                <a:cs typeface="Verdana"/>
                <a:sym typeface="Verdana"/>
              </a:rPr>
              <a:t>microcontroladores </a:t>
            </a:r>
            <a:r>
              <a:rPr lang="pt-BR" sz="400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para resolver problemas que possam parecer difíceis. Além disso,</a:t>
            </a:r>
            <a:r>
              <a:rPr lang="pt-BR" sz="4000">
                <a:latin typeface="Verdana"/>
                <a:ea typeface="Verdana"/>
                <a:cs typeface="Verdana"/>
                <a:sym typeface="Verdana"/>
              </a:rPr>
              <a:t> vale </a:t>
            </a:r>
            <a:r>
              <a:rPr lang="pt-BR" sz="400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reforçar que é </a:t>
            </a:r>
            <a:r>
              <a:rPr lang="pt-BR" sz="40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interessante </a:t>
            </a:r>
            <a:r>
              <a:rPr lang="pt-BR" sz="4000">
                <a:latin typeface="Verdana"/>
                <a:ea typeface="Verdana"/>
                <a:cs typeface="Verdana"/>
                <a:sym typeface="Verdana"/>
              </a:rPr>
              <a:t>aprender a desenvolver projetos como esse</a:t>
            </a:r>
            <a:r>
              <a:rPr lang="pt-BR" sz="400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,</a:t>
            </a:r>
            <a:r>
              <a:rPr lang="pt-BR" sz="4000">
                <a:latin typeface="Verdana"/>
                <a:ea typeface="Verdana"/>
                <a:cs typeface="Verdana"/>
                <a:sym typeface="Verdana"/>
              </a:rPr>
              <a:t> </a:t>
            </a:r>
            <a:r>
              <a:rPr lang="pt-BR" sz="4000" i="0" u="none" strike="noStrike" cap="none">
                <a:solidFill>
                  <a:srgbClr val="000000"/>
                </a:solidFill>
                <a:latin typeface="Verdana"/>
                <a:ea typeface="Verdana"/>
                <a:cs typeface="Verdana"/>
                <a:sym typeface="Verdana"/>
              </a:rPr>
              <a:t>para fins profissionais ou até mesmo para realização de projetos individuais com fins pessoais.</a:t>
            </a:r>
            <a:endParaRPr sz="4000" i="0" u="none" strike="noStrike" cap="none">
              <a:solidFill>
                <a:srgbClr val="000000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7" name="Google Shape;77;p1"/>
          <p:cNvSpPr/>
          <p:nvPr/>
        </p:nvSpPr>
        <p:spPr>
          <a:xfrm>
            <a:off x="409834" y="34562829"/>
            <a:ext cx="13319700" cy="921900"/>
          </a:xfrm>
          <a:prstGeom prst="rect">
            <a:avLst/>
          </a:prstGeom>
          <a:solidFill>
            <a:srgbClr val="5F497A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DADOS OBTIDOS E RESULTADOS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1"/>
          <p:cNvSpPr/>
          <p:nvPr/>
        </p:nvSpPr>
        <p:spPr>
          <a:xfrm>
            <a:off x="14757500" y="16481999"/>
            <a:ext cx="13319700" cy="13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6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Figura 3 - Diagrama de funcionamento do dispositivo. Fonte: Autores</a:t>
            </a:r>
            <a:endParaRPr sz="53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79" name="Google Shape;79;p1"/>
          <p:cNvSpPr/>
          <p:nvPr/>
        </p:nvSpPr>
        <p:spPr>
          <a:xfrm>
            <a:off x="518027" y="4551032"/>
            <a:ext cx="27709309" cy="1752872"/>
          </a:xfrm>
          <a:prstGeom prst="rect">
            <a:avLst/>
          </a:prstGeom>
          <a:solidFill>
            <a:srgbClr val="5F497A"/>
          </a:solidFill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Código: 8703C1   Área: Ciências Exatas e da Terra e Engenharias 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Modalidade: Ciência Aplicada/Inovação Tecnológica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0" name="Google Shape;80;p1"/>
          <p:cNvPicPr preferRelativeResize="0"/>
          <p:nvPr/>
        </p:nvPicPr>
        <p:blipFill rotWithShape="1">
          <a:blip r:embed="rId3">
            <a:alphaModFix/>
          </a:blip>
          <a:srcRect l="1008" t="7549" r="803" b="13501"/>
          <a:stretch/>
        </p:blipFill>
        <p:spPr>
          <a:xfrm>
            <a:off x="288232" y="504357"/>
            <a:ext cx="28227136" cy="338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17" y="41824124"/>
            <a:ext cx="28799883" cy="1370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"/>
          <p:cNvPicPr preferRelativeResize="0"/>
          <p:nvPr/>
        </p:nvPicPr>
        <p:blipFill rotWithShape="1">
          <a:blip r:embed="rId3">
            <a:alphaModFix/>
          </a:blip>
          <a:srcRect l="1008" t="89263" r="2603" b="4018"/>
          <a:stretch/>
        </p:blipFill>
        <p:spPr>
          <a:xfrm>
            <a:off x="518027" y="4032748"/>
            <a:ext cx="27709309" cy="288032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"/>
          <p:cNvSpPr/>
          <p:nvPr/>
        </p:nvSpPr>
        <p:spPr>
          <a:xfrm>
            <a:off x="14766265" y="31944382"/>
            <a:ext cx="13319700" cy="921900"/>
          </a:xfrm>
          <a:prstGeom prst="rect">
            <a:avLst/>
          </a:prstGeom>
          <a:solidFill>
            <a:srgbClr val="5F497A"/>
          </a:solidFill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5400" b="1">
                <a:solidFill>
                  <a:schemeClr val="lt1"/>
                </a:solidFill>
              </a:rPr>
              <a:t>AGRADECIMENTOS</a:t>
            </a:r>
            <a:endParaRPr sz="5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"/>
          <p:cNvSpPr/>
          <p:nvPr/>
        </p:nvSpPr>
        <p:spPr>
          <a:xfrm>
            <a:off x="14766275" y="33244465"/>
            <a:ext cx="13319700" cy="31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900">
                <a:solidFill>
                  <a:schemeClr val="dk1"/>
                </a:solidFill>
                <a:highlight>
                  <a:schemeClr val="lt1"/>
                </a:highlight>
                <a:latin typeface="Verdana"/>
                <a:ea typeface="Verdana"/>
                <a:cs typeface="Verdana"/>
                <a:sym typeface="Verdana"/>
              </a:rPr>
              <a:t>Os autores do trabalho agradecem à DIRGRAD/CEFET-MG pelo suporte à realização do trabalho através do Programa Institucional de Educação Tutorial.</a:t>
            </a:r>
            <a:endParaRPr sz="39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4000"/>
          </a:p>
        </p:txBody>
      </p:sp>
      <p:pic>
        <p:nvPicPr>
          <p:cNvPr id="85" name="Google Shape;85;p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751525" y="10027251"/>
            <a:ext cx="13349176" cy="632911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"/>
          <p:cNvPicPr preferRelativeResize="0"/>
          <p:nvPr/>
        </p:nvPicPr>
        <p:blipFill rotWithShape="1">
          <a:blip r:embed="rId6">
            <a:alphaModFix/>
          </a:blip>
          <a:srcRect t="641" b="641"/>
          <a:stretch/>
        </p:blipFill>
        <p:spPr>
          <a:xfrm>
            <a:off x="8312625" y="24278200"/>
            <a:ext cx="5286673" cy="52190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/>
          <p:nvPr/>
        </p:nvSpPr>
        <p:spPr>
          <a:xfrm>
            <a:off x="8524025" y="29675000"/>
            <a:ext cx="4863900" cy="10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29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Figura 1 - Protótipo Fonte: Autores</a:t>
            </a:r>
            <a:endParaRPr sz="29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sp>
        <p:nvSpPr>
          <p:cNvPr id="88" name="Google Shape;88;p1"/>
          <p:cNvSpPr/>
          <p:nvPr/>
        </p:nvSpPr>
        <p:spPr>
          <a:xfrm>
            <a:off x="576000" y="29907300"/>
            <a:ext cx="13097700" cy="41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900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digitar a senha após um intervalo de tempo pré-configurado, ou errar a senha por três vezes, o sistema dispara o alarme e envia um alerta para o celular do proprietário através do aplicativo Blynk. Se a senha estiver correta, apenas informa sobre a presença da pessoa, sem ativar o alarme.</a:t>
            </a:r>
            <a:endParaRPr sz="39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9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  <a:p>
            <a:pPr marL="0" marR="0" lvl="0" indent="0" algn="just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3900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  <p:pic>
        <p:nvPicPr>
          <p:cNvPr id="89" name="Google Shape;89;p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423950" y="35723225"/>
            <a:ext cx="11291453" cy="4548551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"/>
          <p:cNvSpPr/>
          <p:nvPr/>
        </p:nvSpPr>
        <p:spPr>
          <a:xfrm>
            <a:off x="288225" y="40271787"/>
            <a:ext cx="13319700" cy="13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 sz="3600" b="1">
                <a:solidFill>
                  <a:schemeClr val="dk1"/>
                </a:solidFill>
                <a:latin typeface="Verdana"/>
                <a:ea typeface="Verdana"/>
                <a:cs typeface="Verdana"/>
                <a:sym typeface="Verdana"/>
              </a:rPr>
              <a:t>Figura 2 - Diagrama de desenvovimento do dispositivo. Fonte: Autores</a:t>
            </a:r>
            <a:endParaRPr sz="5300" b="1">
              <a:solidFill>
                <a:schemeClr val="dk1"/>
              </a:solidFill>
              <a:latin typeface="Verdana"/>
              <a:ea typeface="Verdana"/>
              <a:cs typeface="Verdana"/>
              <a:sym typeface="Verdan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506</Words>
  <Application>Microsoft Office PowerPoint</Application>
  <PresentationFormat>Personalizar</PresentationFormat>
  <Paragraphs>25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Times New Roman</vt:lpstr>
      <vt:lpstr>Verdana</vt:lpstr>
      <vt:lpstr>Office Theme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Usuário do Windows</dc:creator>
  <cp:lastModifiedBy>Lucas Pantuza</cp:lastModifiedBy>
  <cp:revision>1</cp:revision>
  <dcterms:created xsi:type="dcterms:W3CDTF">2018-08-01T22:33:10Z</dcterms:created>
  <dcterms:modified xsi:type="dcterms:W3CDTF">2023-10-10T18:06:17Z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Personalizar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</vt:i4>
  </property>
</Properties>
</file>